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322" r:id="rId3"/>
    <p:sldId id="336" r:id="rId4"/>
    <p:sldId id="335" r:id="rId5"/>
    <p:sldId id="326" r:id="rId6"/>
    <p:sldId id="324" r:id="rId7"/>
    <p:sldId id="327" r:id="rId8"/>
    <p:sldId id="328" r:id="rId9"/>
    <p:sldId id="329" r:id="rId10"/>
    <p:sldId id="330" r:id="rId11"/>
    <p:sldId id="331" r:id="rId12"/>
    <p:sldId id="332" r:id="rId13"/>
    <p:sldId id="325" r:id="rId14"/>
    <p:sldId id="333" r:id="rId15"/>
    <p:sldId id="334" r:id="rId16"/>
    <p:sldId id="337" r:id="rId17"/>
    <p:sldId id="338" r:id="rId18"/>
    <p:sldId id="264" r:id="rId19"/>
    <p:sldId id="316" r:id="rId20"/>
    <p:sldId id="293" r:id="rId21"/>
    <p:sldId id="297" r:id="rId22"/>
    <p:sldId id="294" r:id="rId23"/>
    <p:sldId id="299" r:id="rId24"/>
    <p:sldId id="296" r:id="rId25"/>
    <p:sldId id="310" r:id="rId26"/>
    <p:sldId id="312" r:id="rId27"/>
    <p:sldId id="300" r:id="rId28"/>
    <p:sldId id="321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73" autoAdjust="0"/>
    <p:restoredTop sz="94580" autoAdjust="0"/>
  </p:normalViewPr>
  <p:slideViewPr>
    <p:cSldViewPr snapToGrid="0">
      <p:cViewPr varScale="1">
        <p:scale>
          <a:sx n="94" d="100"/>
          <a:sy n="94" d="100"/>
        </p:scale>
        <p:origin x="102" y="31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57C2F-0C28-4423-AC2A-7F9CAEB7EADE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7285E-305D-4CA5-B61D-2F51522A72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137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886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Every Canadian should be proud</a:t>
            </a:r>
          </a:p>
          <a:p>
            <a:endParaRPr lang="en-US" dirty="0" smtClean="0"/>
          </a:p>
          <a:p>
            <a:r>
              <a:rPr lang="en-US" dirty="0" smtClean="0"/>
              <a:t>Steep learning curve - over 4600 Canadians lost</a:t>
            </a:r>
          </a:p>
          <a:p>
            <a:endParaRPr lang="en-US" baseline="0" dirty="0" smtClean="0"/>
          </a:p>
          <a:p>
            <a:r>
              <a:rPr lang="en-US" dirty="0" smtClean="0"/>
              <a:t>30 U-boats were lost to the RCN - 19 to the RCAF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825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ONS 5 turning point in the Battle of the Atlantic</a:t>
            </a:r>
          </a:p>
          <a:p>
            <a:endParaRPr lang="en-US" dirty="0" smtClean="0"/>
          </a:p>
          <a:p>
            <a:r>
              <a:rPr lang="en-US" dirty="0" smtClean="0"/>
              <a:t>42</a:t>
            </a:r>
            <a:r>
              <a:rPr lang="en-US" baseline="0" dirty="0" smtClean="0"/>
              <a:t> Allied ships and 16 escorts</a:t>
            </a:r>
          </a:p>
          <a:p>
            <a:endParaRPr lang="en-US" baseline="0" dirty="0" smtClean="0"/>
          </a:p>
          <a:p>
            <a:r>
              <a:rPr lang="en-US" baseline="0" dirty="0" smtClean="0"/>
              <a:t>13 ships sunk – 6 U-boats sunk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498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Germany’s Navy was no match for the Royal Navy </a:t>
            </a:r>
          </a:p>
          <a:p>
            <a:endParaRPr lang="en-US" dirty="0" smtClean="0"/>
          </a:p>
          <a:p>
            <a:r>
              <a:rPr lang="en-US" dirty="0" smtClean="0"/>
              <a:t>Key metric:</a:t>
            </a:r>
            <a:r>
              <a:rPr lang="en-US" baseline="0" dirty="0" smtClean="0"/>
              <a:t>  t</a:t>
            </a:r>
            <a:r>
              <a:rPr lang="en-US" dirty="0" smtClean="0"/>
              <a:t>onnage sunk/U-boat days at sea</a:t>
            </a:r>
          </a:p>
          <a:p>
            <a:endParaRPr lang="en-US" dirty="0" smtClean="0"/>
          </a:p>
          <a:p>
            <a:r>
              <a:rPr lang="en-US" dirty="0" smtClean="0"/>
              <a:t>U-94 St. </a:t>
            </a:r>
            <a:r>
              <a:rPr lang="en-US" dirty="0" err="1" smtClean="0"/>
              <a:t>Nazaire</a:t>
            </a:r>
            <a:r>
              <a:rPr lang="en-US" dirty="0" smtClean="0"/>
              <a:t>    4 Jun 1941    26,767 GRT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159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Code known</a:t>
            </a:r>
            <a:r>
              <a:rPr lang="en-US" baseline="0" dirty="0" smtClean="0"/>
              <a:t> as “Ireland”</a:t>
            </a:r>
          </a:p>
          <a:p>
            <a:endParaRPr lang="en-US" dirty="0" smtClean="0"/>
          </a:p>
          <a:p>
            <a:r>
              <a:rPr lang="en-US" dirty="0" smtClean="0"/>
              <a:t>POW mail was sent to relatives passed on to U-boat Headquarters</a:t>
            </a:r>
          </a:p>
          <a:p>
            <a:endParaRPr lang="en-US" dirty="0" smtClean="0"/>
          </a:p>
          <a:p>
            <a:r>
              <a:rPr lang="en-US" dirty="0" smtClean="0"/>
              <a:t>It took up to three months for a message to get through</a:t>
            </a:r>
          </a:p>
          <a:p>
            <a:r>
              <a:rPr lang="en-US" dirty="0" smtClean="0"/>
              <a:t> About a year to arrange a pickup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556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Fritz Bender inventor of waterproof plywood used in Mosquito aircraft</a:t>
            </a:r>
          </a:p>
          <a:p>
            <a:endParaRPr lang="en-US" dirty="0" smtClean="0"/>
          </a:p>
          <a:p>
            <a:r>
              <a:rPr lang="en-US" baseline="0" dirty="0" smtClean="0"/>
              <a:t>Camillien Houde, Mayor of Montreal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433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Communications began in early 1942</a:t>
            </a:r>
          </a:p>
          <a:p>
            <a:endParaRPr lang="en-US" dirty="0" smtClean="0"/>
          </a:p>
          <a:p>
            <a:r>
              <a:rPr lang="en-US" dirty="0" smtClean="0"/>
              <a:t>Pickup date 2 May 1943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7767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Route and tactics at own discretion</a:t>
            </a:r>
          </a:p>
          <a:p>
            <a:endParaRPr lang="en-US" dirty="0" smtClean="0"/>
          </a:p>
          <a:p>
            <a:r>
              <a:rPr lang="en-US" dirty="0" smtClean="0"/>
              <a:t>Charts inadequate</a:t>
            </a:r>
          </a:p>
          <a:p>
            <a:endParaRPr lang="en-US" dirty="0" smtClean="0"/>
          </a:p>
          <a:p>
            <a:r>
              <a:rPr lang="en-US" dirty="0" smtClean="0"/>
              <a:t>16-hour</a:t>
            </a:r>
            <a:r>
              <a:rPr lang="en-US" baseline="0" dirty="0" smtClean="0"/>
              <a:t> </a:t>
            </a:r>
            <a:r>
              <a:rPr lang="en-US" dirty="0" smtClean="0"/>
              <a:t>Ice transit damaged the boat</a:t>
            </a:r>
          </a:p>
          <a:p>
            <a:endParaRPr lang="en-US" dirty="0" smtClean="0"/>
          </a:p>
          <a:p>
            <a:r>
              <a:rPr lang="en-US" dirty="0" smtClean="0"/>
              <a:t>Avro Ansons</a:t>
            </a:r>
            <a:r>
              <a:rPr lang="en-US" baseline="0" dirty="0" smtClean="0"/>
              <a:t> from RCAF Station Summerside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541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Commando Order – Dieppe Raid</a:t>
            </a:r>
          </a:p>
          <a:p>
            <a:endParaRPr lang="en-US" dirty="0" smtClean="0"/>
          </a:p>
          <a:p>
            <a:r>
              <a:rPr lang="en-US" dirty="0" smtClean="0"/>
              <a:t>Canadian POWS</a:t>
            </a:r>
            <a:r>
              <a:rPr lang="en-US" baseline="0" dirty="0" smtClean="0"/>
              <a:t> were to be </a:t>
            </a:r>
            <a:r>
              <a:rPr lang="en-US" baseline="0" dirty="0" err="1" smtClean="0"/>
              <a:t>shakled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848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Kretschmer</a:t>
            </a:r>
            <a:r>
              <a:rPr lang="en-US" baseline="0" dirty="0" smtClean="0"/>
              <a:t> – U-99 – 40 ships sunk 208,954 GRT</a:t>
            </a:r>
          </a:p>
          <a:p>
            <a:r>
              <a:rPr lang="en-US" baseline="0" dirty="0" smtClean="0"/>
              <a:t>Knights Cross with Oak Leaves and Crossed Swords</a:t>
            </a:r>
          </a:p>
          <a:p>
            <a:endParaRPr lang="en-US" baseline="0" dirty="0" smtClean="0"/>
          </a:p>
          <a:p>
            <a:r>
              <a:rPr lang="en-US" dirty="0" smtClean="0"/>
              <a:t>Otto Kretschmer (U-99), Horst </a:t>
            </a:r>
            <a:r>
              <a:rPr lang="en-US" dirty="0" err="1" smtClean="0"/>
              <a:t>Elfe</a:t>
            </a:r>
            <a:r>
              <a:rPr lang="en-US" dirty="0" smtClean="0"/>
              <a:t> (U-93), Hans </a:t>
            </a:r>
            <a:r>
              <a:rPr lang="en-US" dirty="0" err="1" smtClean="0"/>
              <a:t>Ey</a:t>
            </a:r>
            <a:r>
              <a:rPr lang="en-US" dirty="0" smtClean="0"/>
              <a:t> (U-433), Hans Joachim </a:t>
            </a:r>
            <a:r>
              <a:rPr lang="en-US" dirty="0" err="1" smtClean="0"/>
              <a:t>Knebel-Döberitz</a:t>
            </a:r>
            <a:r>
              <a:rPr lang="en-US" dirty="0" smtClean="0"/>
              <a:t>; U-99 Second Officer &amp; Dönitz adjutant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417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Schauenburg Graf Spee officer</a:t>
            </a:r>
            <a:r>
              <a:rPr lang="en-US" baseline="0" dirty="0" smtClean="0"/>
              <a:t> - </a:t>
            </a:r>
            <a:r>
              <a:rPr lang="en-US" dirty="0" smtClean="0"/>
              <a:t>Interned</a:t>
            </a:r>
            <a:r>
              <a:rPr lang="en-US" baseline="0" dirty="0" smtClean="0"/>
              <a:t> and escaped to Chile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943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Warnings led to formation of RCN/CA/RN/RCMP task force</a:t>
            </a:r>
          </a:p>
          <a:p>
            <a:endParaRPr lang="en-US" dirty="0" smtClean="0"/>
          </a:p>
          <a:p>
            <a:r>
              <a:rPr lang="en-US" dirty="0" smtClean="0"/>
              <a:t>9 ship task force centered on HMCS</a:t>
            </a:r>
            <a:r>
              <a:rPr lang="en-US" baseline="0" dirty="0" smtClean="0"/>
              <a:t> Rimouski</a:t>
            </a:r>
          </a:p>
          <a:p>
            <a:endParaRPr lang="en-US" baseline="0" dirty="0" smtClean="0"/>
          </a:p>
          <a:p>
            <a:r>
              <a:rPr lang="en-US" baseline="0" dirty="0" smtClean="0"/>
              <a:t>U-536 joined Group Schill shadowing convoy MKS-30</a:t>
            </a:r>
          </a:p>
          <a:p>
            <a:endParaRPr lang="en-US" baseline="0" dirty="0" smtClean="0"/>
          </a:p>
          <a:p>
            <a:r>
              <a:rPr lang="en-US" baseline="0" dirty="0" smtClean="0"/>
              <a:t>HMCS Snowberry and Calgary and HMS Nene</a:t>
            </a:r>
          </a:p>
          <a:p>
            <a:endParaRPr lang="en-US" baseline="0" dirty="0" smtClean="0"/>
          </a:p>
          <a:p>
            <a:r>
              <a:rPr lang="en-US" baseline="0" dirty="0" smtClean="0"/>
              <a:t>17 of 55 taken prisoner including Schauenburg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U-213 was a type VIID mine-laying boat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679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00.20 boat under Second Officer shoved off</a:t>
            </a:r>
          </a:p>
          <a:p>
            <a:r>
              <a:rPr lang="en-US" dirty="0" smtClean="0"/>
              <a:t>04.30 finally returned</a:t>
            </a:r>
          </a:p>
          <a:p>
            <a:endParaRPr lang="en-US" dirty="0" smtClean="0"/>
          </a:p>
          <a:p>
            <a:r>
              <a:rPr lang="en-US" dirty="0" smtClean="0"/>
              <a:t>Most</a:t>
            </a:r>
            <a:r>
              <a:rPr lang="en-US" baseline="0" dirty="0" smtClean="0"/>
              <a:t> of Langbein’s money was obsolete bills 2/3 larger than current bills</a:t>
            </a:r>
          </a:p>
          <a:p>
            <a:endParaRPr lang="en-US" baseline="0" dirty="0" smtClean="0"/>
          </a:p>
          <a:p>
            <a:r>
              <a:rPr lang="en-US" baseline="0" dirty="0" smtClean="0"/>
              <a:t>Arrested in a brothel released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170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1933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U-518 left Kiel 26 Sep 1942 - Operated</a:t>
            </a:r>
            <a:r>
              <a:rPr lang="en-US" baseline="0" dirty="0" smtClean="0"/>
              <a:t> off Bell Isle Strait for two weeks - Penetrated Conception Bay attacking the Bell Island Anchorage</a:t>
            </a:r>
          </a:p>
          <a:p>
            <a:endParaRPr lang="en-US" baseline="0" dirty="0" smtClean="0"/>
          </a:p>
          <a:p>
            <a:r>
              <a:rPr lang="en-US" baseline="0" dirty="0" smtClean="0"/>
              <a:t>Suitcase contained:  pistol, brass knuckles, coding material, secret writing mediums, two books in English, emergency rations, various maps of eastern Canada, identity papers,  $5000 in Canadian currency (mush of it out of date), $1000 in US gold pieces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Hotel owner’s son Earle Arnnett – Shore Patrol – Quebec Provincial Police - RCMP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4637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Developed for the Naval Weather Service by Siemens and Schukert</a:t>
            </a:r>
          </a:p>
          <a:p>
            <a:endParaRPr lang="en-US" dirty="0" smtClean="0"/>
          </a:p>
          <a:p>
            <a:r>
              <a:rPr lang="en-US" dirty="0" smtClean="0"/>
              <a:t>Designed and tested from 1940 – 40 ordered in 1942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8760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Same components as WFS - 20 ordered in 1942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7481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Meteorologists: Dr. Kurt Sommermeyer &amp; Walter Hildebrant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1925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boat’s next patrol took it to Batavia (Jakarta) where it was lost on 10 Nov 1944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3152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Peter Johnson named the station “Martin Bay”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285E-305D-4CA5-B61D-2F51522A72E3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646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65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277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121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80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326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975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750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38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63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579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95C-F150-47BF-B9B6-1E8760CA8CB3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689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C795C-F150-47BF-B9B6-1E8760CA8CB3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126D0-9543-4FFF-97E2-9B19B0F914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266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uboatarchive.net/Presentations/Presentations.htm" TargetMode="External"/><Relationship Id="rId7" Type="http://schemas.openxmlformats.org/officeDocument/2006/relationships/image" Target="../media/image51.jpeg"/><Relationship Id="rId2" Type="http://schemas.openxmlformats.org/officeDocument/2006/relationships/hyperlink" Target="http://uboatarchive.net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jpg"/><Relationship Id="rId5" Type="http://schemas.openxmlformats.org/officeDocument/2006/relationships/hyperlink" Target="mailto:s3bpilot@telus.net" TargetMode="External"/><Relationship Id="rId4" Type="http://schemas.openxmlformats.org/officeDocument/2006/relationships/hyperlink" Target="http://uboatarchive.net/CanadianWatersKTBs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9448" y="0"/>
            <a:ext cx="7650018" cy="1349563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Special U-boat Operations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400" b="1" dirty="0" smtClean="0"/>
              <a:t>In Canadian Waters</a:t>
            </a:r>
            <a:endParaRPr lang="en-US" sz="4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977571" y="6131869"/>
            <a:ext cx="5202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Captain Jerry Mason, USN (ret.)    VE7YAB</a:t>
            </a:r>
          </a:p>
          <a:p>
            <a:pPr algn="ctr"/>
            <a:r>
              <a:rPr lang="en-US" dirty="0" smtClean="0"/>
              <a:t>U-boat </a:t>
            </a:r>
            <a:r>
              <a:rPr lang="en-US" dirty="0"/>
              <a:t>Archive Website    http://uboatarchive.net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36" y="1420683"/>
            <a:ext cx="6734880" cy="457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3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64790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Battle of the Atlantic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36813" y="711365"/>
            <a:ext cx="8870374" cy="157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 smtClean="0"/>
              <a:t>Battle of the Atlantic was the longest campaign in WWII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Canada’s merchant navy went from 38 to 400 sea-going </a:t>
            </a:r>
            <a:r>
              <a:rPr lang="en-US" sz="2000" dirty="0"/>
              <a:t>ships – the </a:t>
            </a:r>
            <a:r>
              <a:rPr lang="en-US" sz="2000" dirty="0" smtClean="0"/>
              <a:t>Navy from about 13 to over 400 </a:t>
            </a:r>
            <a:r>
              <a:rPr lang="en-US" sz="2000" dirty="0"/>
              <a:t>ships – the </a:t>
            </a:r>
            <a:r>
              <a:rPr lang="en-US" sz="2000" dirty="0" smtClean="0"/>
              <a:t>Air Force from about 15 to 86 squadrons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30 U-boats were lost to the </a:t>
            </a:r>
            <a:r>
              <a:rPr lang="en-US" sz="2000" dirty="0"/>
              <a:t>RCN – 19 </a:t>
            </a:r>
            <a:r>
              <a:rPr lang="en-US" sz="2000" dirty="0" smtClean="0"/>
              <a:t>to the RCAF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974" y="2373795"/>
            <a:ext cx="5196993" cy="40651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2361459"/>
            <a:ext cx="3235043" cy="407744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70801" y="6494873"/>
            <a:ext cx="1706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HMCS Rosthern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55976" y="6497387"/>
            <a:ext cx="2319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U-889 and RCAF Canso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60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11760"/>
            <a:ext cx="9143999" cy="64790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May is Battle of the Atlantic Month – ONS 5</a:t>
            </a:r>
            <a:endParaRPr lang="en-US" sz="3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0613"/>
            <a:ext cx="9144000" cy="601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00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64790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Why Special Operations?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11066" y="932793"/>
            <a:ext cx="5375334" cy="3041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 smtClean="0"/>
              <a:t>German Navy’s objective:  commerce warfare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Admiral </a:t>
            </a:r>
            <a:r>
              <a:rPr lang="en-US" sz="2000" dirty="0"/>
              <a:t>Dönitz </a:t>
            </a:r>
            <a:r>
              <a:rPr lang="en-US" sz="2000" dirty="0" smtClean="0"/>
              <a:t>thought in terms of a tonnage war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Special operations entailed considerable outlay</a:t>
            </a:r>
          </a:p>
          <a:p>
            <a:pPr>
              <a:spcAft>
                <a:spcPts val="1000"/>
              </a:spcAft>
            </a:pPr>
            <a:endParaRPr lang="en-US" sz="1000" dirty="0" smtClean="0"/>
          </a:p>
          <a:p>
            <a:pPr>
              <a:spcAft>
                <a:spcPts val="1000"/>
              </a:spcAft>
            </a:pPr>
            <a:r>
              <a:rPr lang="en-US" sz="2000" dirty="0" smtClean="0"/>
              <a:t>Spy landings &amp; weather stations: jobs that had to be done</a:t>
            </a:r>
          </a:p>
          <a:p>
            <a:pPr>
              <a:spcAft>
                <a:spcPts val="1000"/>
              </a:spcAft>
            </a:pPr>
            <a:r>
              <a:rPr lang="en-US" sz="2000" dirty="0"/>
              <a:t>POW pickups:  encourage imprisoned men, disrupt the enemy, </a:t>
            </a:r>
            <a:r>
              <a:rPr lang="en-US" sz="2000" dirty="0" smtClean="0"/>
              <a:t>propaganda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5129"/>
            <a:ext cx="9144000" cy="25728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8169" y="4931971"/>
            <a:ext cx="2973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Ships sunk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vs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CC0000"/>
                </a:solidFill>
              </a:rPr>
              <a:t>U-boats sunk</a:t>
            </a:r>
            <a:endParaRPr lang="en-US" sz="2000" dirty="0">
              <a:solidFill>
                <a:srgbClr val="CC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913" y="1044553"/>
            <a:ext cx="3631087" cy="318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49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8" y="0"/>
            <a:ext cx="7886700" cy="64790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POW Pickups - Communications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57187" y="816813"/>
            <a:ext cx="8429625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 smtClean="0"/>
              <a:t>U-boat Officers communicated with Admiral Dönitz by a simple code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The first letter of each word indicated a dot, dash or blank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Letters A - </a:t>
            </a:r>
            <a:r>
              <a:rPr lang="en-US" sz="2000" dirty="0"/>
              <a:t>I </a:t>
            </a:r>
            <a:r>
              <a:rPr lang="en-US" sz="2000" dirty="0" smtClean="0"/>
              <a:t>  represented DOTs,         J - R   </a:t>
            </a:r>
            <a:r>
              <a:rPr lang="en-US" sz="2000" dirty="0" err="1" smtClean="0"/>
              <a:t>DASHes</a:t>
            </a:r>
            <a:r>
              <a:rPr lang="en-US" sz="2000" dirty="0" smtClean="0"/>
              <a:t>,         S - Z   BLANKS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96" y="2357121"/>
            <a:ext cx="7731960" cy="450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84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8" y="0"/>
            <a:ext cx="7886700" cy="64790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Operation Elster (Magpie)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62889" y="890908"/>
            <a:ext cx="8801099" cy="1990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 smtClean="0"/>
              <a:t>Escape from Camp 70 B near Fredericton, NB</a:t>
            </a:r>
          </a:p>
          <a:p>
            <a:pPr>
              <a:spcAft>
                <a:spcPts val="1000"/>
              </a:spcAft>
            </a:pPr>
            <a:endParaRPr lang="en-US" sz="1000" dirty="0" smtClean="0"/>
          </a:p>
          <a:p>
            <a:pPr>
              <a:spcAft>
                <a:spcPts val="1000"/>
              </a:spcAft>
            </a:pPr>
            <a:r>
              <a:rPr lang="en-US" sz="2000" dirty="0" smtClean="0"/>
              <a:t>Site was a relief camp during the depression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1940-1941 an internment camp for Jewish refugees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1941-1945 a POW camp for Germans, Italian Merchant Mariners &amp; Canadians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24200"/>
            <a:ext cx="91440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0"/>
            <a:ext cx="7886700" cy="64790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Operation Elster (Magpie)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14312" y="941763"/>
            <a:ext cx="8715375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/>
              <a:t>Admiral Dönitz set a pickup date of 2 May 1943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Maps, money, identity documents were sent in Red Cross packages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278 km to Cape Tormentine – 14 km across the strait – 95 km to North Point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520305"/>
            <a:ext cx="9144000" cy="433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3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35" y="0"/>
            <a:ext cx="7886700" cy="64790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Operation Elster (Magpie)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96645" y="742106"/>
            <a:ext cx="888068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 smtClean="0"/>
              <a:t>U-376 originally tasked - lost crossing the Bay of Biscay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U-262 Kptlt. Heinz Franke was the backup - carried sealed orders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Departed Lorient 27 Mar – Arrived at the Cabot Strait 26 Apr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16 hour under ice </a:t>
            </a:r>
            <a:r>
              <a:rPr lang="en-US" sz="2000" dirty="0"/>
              <a:t>transit – Waited </a:t>
            </a:r>
            <a:r>
              <a:rPr lang="en-US" sz="2000" dirty="0" smtClean="0"/>
              <a:t>2-6 May at pickup point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1758"/>
            <a:ext cx="2692192" cy="42362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547" y="2621758"/>
            <a:ext cx="6468453" cy="423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611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512" y="0"/>
            <a:ext cx="7886700" cy="64790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Operation Kiebitz (Lapwing)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42887" y="826436"/>
            <a:ext cx="8743950" cy="157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 smtClean="0"/>
              <a:t>Escape from Camp 30 Bowmanville, </a:t>
            </a:r>
            <a:r>
              <a:rPr lang="en-US" sz="2000" dirty="0"/>
              <a:t>ON – former </a:t>
            </a:r>
            <a:r>
              <a:rPr lang="en-US" sz="2000" dirty="0" smtClean="0"/>
              <a:t>Bowmanville Boys Training School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1941-1945 POW camp for about 800 German Army, Air Force and Navy Officers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Battle of </a:t>
            </a:r>
            <a:r>
              <a:rPr lang="en-US" sz="2000" dirty="0" err="1" smtClean="0"/>
              <a:t>Bowmanville</a:t>
            </a:r>
            <a:r>
              <a:rPr lang="en-US" sz="2000" dirty="0" smtClean="0"/>
              <a:t> 10-12 Oct </a:t>
            </a:r>
            <a:r>
              <a:rPr lang="en-US" sz="2000" dirty="0"/>
              <a:t>1942 – POWs </a:t>
            </a:r>
            <a:r>
              <a:rPr lang="en-US" sz="2000" dirty="0" smtClean="0"/>
              <a:t>shackled in response to Hitler’s  “Commando” order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84887"/>
            <a:ext cx="8071436" cy="427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60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37" y="0"/>
            <a:ext cx="7886700" cy="64790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Operation Kiebitz (Lapwing)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09550" y="806129"/>
            <a:ext cx="8753475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 smtClean="0"/>
              <a:t>Oct 42 Fkpt</a:t>
            </a:r>
            <a:r>
              <a:rPr lang="en-US" sz="2000" dirty="0"/>
              <a:t>. Otto Kretschmer </a:t>
            </a:r>
            <a:r>
              <a:rPr lang="en-US" sz="2000" dirty="0" smtClean="0"/>
              <a:t>proposed an escape of 4 U-boat officers</a:t>
            </a:r>
          </a:p>
          <a:p>
            <a:pPr>
              <a:spcAft>
                <a:spcPts val="1000"/>
              </a:spcAft>
            </a:pPr>
            <a:r>
              <a:rPr lang="en-US" sz="2000" dirty="0"/>
              <a:t>Admiral </a:t>
            </a:r>
            <a:r>
              <a:rPr lang="en-US" sz="2000" dirty="0" smtClean="0"/>
              <a:t>Dönitz approved, later setting a pickup date of 23 Sep 43</a:t>
            </a:r>
          </a:p>
          <a:p>
            <a:pPr>
              <a:spcAft>
                <a:spcPts val="1000"/>
              </a:spcAft>
            </a:pPr>
            <a:r>
              <a:rPr lang="en-US" sz="2000" dirty="0"/>
              <a:t>3 tunnels were started, civilian clothes and dummies as substitutes for escapees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Tunnel was over 100 meters long with a trolley system, ventilation &amp; lights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Canadian </a:t>
            </a:r>
            <a:r>
              <a:rPr lang="en-US" sz="2000" dirty="0"/>
              <a:t>authorities intercepted messages – allowed the escape to </a:t>
            </a:r>
            <a:r>
              <a:rPr lang="en-US" sz="2000" dirty="0" smtClean="0"/>
              <a:t>proceed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651" y="3110316"/>
            <a:ext cx="5667374" cy="32655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9550" y="3745730"/>
            <a:ext cx="273367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One week prior to the escape the tunnel was </a:t>
            </a:r>
            <a:r>
              <a:rPr lang="en-US" sz="2000" dirty="0" smtClean="0"/>
              <a:t>“discovered”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 smtClean="0"/>
              <a:t>Kptlt. Wolfgang Heyda (U-434) proposed his own escape plan</a:t>
            </a:r>
          </a:p>
          <a:p>
            <a:endParaRPr lang="en-US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3928838" y="6415131"/>
            <a:ext cx="4662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Fkpt. Otto Kretschmer and U-boat Commanders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167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2398"/>
            <a:ext cx="7886700" cy="64790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Operation Kiebitz (Lapwing)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66700" y="861374"/>
            <a:ext cx="87534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Heyda escaped 24 </a:t>
            </a:r>
            <a:r>
              <a:rPr lang="en-US" sz="2000" dirty="0"/>
              <a:t>Sep by climbing a power line </a:t>
            </a:r>
            <a:r>
              <a:rPr lang="en-US" sz="2000" dirty="0" smtClean="0"/>
              <a:t>with home made linesman spikes and </a:t>
            </a:r>
            <a:r>
              <a:rPr lang="en-US" sz="2000" dirty="0"/>
              <a:t>using </a:t>
            </a:r>
            <a:r>
              <a:rPr lang="en-US" sz="2000" dirty="0" smtClean="0"/>
              <a:t>an improvised zip </a:t>
            </a:r>
            <a:r>
              <a:rPr lang="en-US" sz="2000" dirty="0"/>
              <a:t>line to get over the </a:t>
            </a:r>
            <a:r>
              <a:rPr lang="en-US" sz="2000" dirty="0" smtClean="0"/>
              <a:t>fence</a:t>
            </a:r>
          </a:p>
          <a:p>
            <a:endParaRPr lang="en-US" sz="2000" dirty="0" smtClean="0"/>
          </a:p>
          <a:p>
            <a:r>
              <a:rPr lang="en-US" sz="2000" dirty="0" smtClean="0"/>
              <a:t>By train 450 km from Bowmanville ON to Montréal, QC</a:t>
            </a:r>
          </a:p>
          <a:p>
            <a:r>
              <a:rPr lang="en-US" sz="2000" dirty="0"/>
              <a:t>S</a:t>
            </a:r>
            <a:r>
              <a:rPr lang="en-US" sz="2000" dirty="0" smtClean="0"/>
              <a:t>witched trains 650 km to Bathhurst, NB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1636"/>
            <a:ext cx="9144000" cy="41563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8457"/>
            <a:ext cx="1798320" cy="271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461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0"/>
            <a:ext cx="7886700" cy="64790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Operation Kiebitz (Lapwing)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95249" y="811948"/>
            <a:ext cx="89535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55 km on foot to </a:t>
            </a:r>
            <a:r>
              <a:rPr lang="en-US" sz="2000" dirty="0" err="1" smtClean="0"/>
              <a:t>Maisonnette</a:t>
            </a:r>
            <a:r>
              <a:rPr lang="en-US" sz="2000" dirty="0" smtClean="0"/>
              <a:t> </a:t>
            </a:r>
            <a:r>
              <a:rPr lang="en-US" sz="2000" dirty="0"/>
              <a:t>Point – passed </a:t>
            </a:r>
            <a:r>
              <a:rPr lang="en-US" sz="2000" dirty="0" smtClean="0"/>
              <a:t>through an Army check point and camped on the beach the evening of 26 Sep</a:t>
            </a:r>
          </a:p>
          <a:p>
            <a:endParaRPr lang="en-US" sz="1000" dirty="0"/>
          </a:p>
          <a:p>
            <a:r>
              <a:rPr lang="en-US" sz="2000" dirty="0" smtClean="0"/>
              <a:t>U-536 Kptlt. Rolf Schauenburg was tasked with the </a:t>
            </a:r>
            <a:r>
              <a:rPr lang="en-US" sz="2000" dirty="0"/>
              <a:t>pickup – ordered </a:t>
            </a:r>
            <a:r>
              <a:rPr lang="en-US" sz="2000" dirty="0" smtClean="0"/>
              <a:t>to arrive 26 Sep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5542"/>
            <a:ext cx="9144000" cy="47384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5542"/>
            <a:ext cx="3088332" cy="304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631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71450" y="955701"/>
            <a:ext cx="8972549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 smtClean="0"/>
              <a:t>Canadian Navy and Army established a portable surface radar array on shore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A task force of several ships centered on HMCS Rimouski prepared to capture U-536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HMCS Rimouski was fitted with an experimental diffuse lighting array</a:t>
            </a:r>
            <a:endParaRPr lang="en-US" sz="2000" dirty="0"/>
          </a:p>
          <a:p>
            <a:pPr>
              <a:spcAft>
                <a:spcPts val="1000"/>
              </a:spcAft>
            </a:pPr>
            <a:r>
              <a:rPr lang="en-US" sz="2000" dirty="0" smtClean="0"/>
              <a:t>Heyda was arrested at about 21.00 on 27 Sep 1000 meters from the pickup point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U-536 sensed a trap and escaped – was sunk attacking a convoy on 20 Nov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14374" y="830"/>
            <a:ext cx="7886700" cy="647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/>
              <a:t>Operation Pointe Maisonnette</a:t>
            </a:r>
            <a:endParaRPr lang="en-US" sz="36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178" y="3503670"/>
            <a:ext cx="4104821" cy="27399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3670"/>
            <a:ext cx="4824153" cy="27399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75845" y="6372225"/>
            <a:ext cx="1661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HMCS Rimouski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54239" y="6372225"/>
            <a:ext cx="2996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Point </a:t>
            </a:r>
            <a:r>
              <a:rPr lang="en-US" dirty="0" err="1" smtClean="0"/>
              <a:t>Maisonnette</a:t>
            </a:r>
            <a:r>
              <a:rPr lang="en-US" dirty="0" smtClean="0"/>
              <a:t> Lighthouse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670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025" y="587"/>
            <a:ext cx="7886700" cy="64790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Operation Grete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9188" y="869997"/>
            <a:ext cx="8870374" cy="1143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/>
              <a:t>Abwehr </a:t>
            </a:r>
            <a:r>
              <a:rPr lang="en-US" sz="2000" dirty="0" smtClean="0"/>
              <a:t>agent Marius </a:t>
            </a:r>
            <a:r>
              <a:rPr lang="en-US" sz="2000" dirty="0" err="1" smtClean="0"/>
              <a:t>Langbein</a:t>
            </a:r>
            <a:r>
              <a:rPr lang="en-US" sz="2000" dirty="0" smtClean="0"/>
              <a:t> landed </a:t>
            </a:r>
            <a:r>
              <a:rPr lang="en-US" sz="2000" dirty="0"/>
              <a:t>near St. Martins , NB on 14 May </a:t>
            </a:r>
            <a:r>
              <a:rPr lang="en-US" sz="2000" dirty="0" smtClean="0"/>
              <a:t>1942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Langbein had lived in Canada from 1928 to </a:t>
            </a:r>
            <a:r>
              <a:rPr lang="en-US" sz="2000" dirty="0"/>
              <a:t>1932 – returned </a:t>
            </a:r>
            <a:r>
              <a:rPr lang="en-US" sz="2000" dirty="0" smtClean="0"/>
              <a:t>to Germany – </a:t>
            </a:r>
            <a:r>
              <a:rPr lang="en-US" sz="2000" dirty="0"/>
              <a:t>married – drafted for service in the Army – trained in </a:t>
            </a:r>
            <a:r>
              <a:rPr lang="en-US" sz="2000" dirty="0" smtClean="0"/>
              <a:t>espionage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8913"/>
            <a:ext cx="9144000" cy="19659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188" y="2245565"/>
            <a:ext cx="6300334" cy="2195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/>
              <a:t>Mission: observe and report on the locations of Canadian industry and activity around the ports of Montreal and Halifax – sabotage was </a:t>
            </a:r>
            <a:r>
              <a:rPr lang="en-US" sz="2000" dirty="0" smtClean="0"/>
              <a:t>forbidden</a:t>
            </a:r>
          </a:p>
          <a:p>
            <a:pPr>
              <a:spcAft>
                <a:spcPts val="1000"/>
              </a:spcAft>
            </a:pPr>
            <a:endParaRPr lang="en-US" sz="2000" dirty="0"/>
          </a:p>
          <a:p>
            <a:pPr>
              <a:spcAft>
                <a:spcPts val="1000"/>
              </a:spcAft>
            </a:pPr>
            <a:r>
              <a:rPr lang="en-US" sz="2000" dirty="0"/>
              <a:t>U-213 Oblt. Amelung von Varendorff was tasked to deliver the </a:t>
            </a:r>
            <a:r>
              <a:rPr lang="en-US" sz="2000" dirty="0" smtClean="0"/>
              <a:t>agent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522" y="1848191"/>
            <a:ext cx="2754478" cy="320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37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5548"/>
            <a:ext cx="7886700" cy="64790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Operation Grete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72721" y="970708"/>
            <a:ext cx="8971278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de-DE" sz="2000" dirty="0" smtClean="0"/>
              <a:t>Langbein burried his naval uniform and his radio and set </a:t>
            </a:r>
            <a:r>
              <a:rPr lang="de-DE" sz="2000" dirty="0"/>
              <a:t>off for Montréal, </a:t>
            </a:r>
            <a:r>
              <a:rPr lang="de-DE" sz="2000" dirty="0" smtClean="0"/>
              <a:t>QC </a:t>
            </a:r>
          </a:p>
          <a:p>
            <a:pPr>
              <a:spcAft>
                <a:spcPts val="1000"/>
              </a:spcAft>
            </a:pPr>
            <a:r>
              <a:rPr lang="de-DE" sz="2000" dirty="0" smtClean="0"/>
              <a:t>After a month he moved to Ottawa where he lived until his money ran out</a:t>
            </a:r>
          </a:p>
          <a:p>
            <a:pPr>
              <a:spcAft>
                <a:spcPts val="1000"/>
              </a:spcAft>
            </a:pPr>
            <a:r>
              <a:rPr lang="de-DE" sz="2000" dirty="0" smtClean="0"/>
              <a:t>1 Nov 44 he surrendered to the Naval Intelligence </a:t>
            </a:r>
            <a:r>
              <a:rPr lang="de-DE" sz="2000" dirty="0"/>
              <a:t>Directorate – </a:t>
            </a:r>
            <a:r>
              <a:rPr lang="en-US" sz="2000" dirty="0" smtClean="0"/>
              <a:t>Tried and acquitted</a:t>
            </a:r>
            <a:endParaRPr lang="de-DE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836333"/>
            <a:ext cx="9144000" cy="40216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60107"/>
            <a:ext cx="2673879" cy="345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5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576" y="0"/>
            <a:ext cx="7886700" cy="64790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Operation Bobbi/Watchdog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93040" y="820479"/>
            <a:ext cx="892048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/>
              <a:t>Abwehr </a:t>
            </a:r>
            <a:r>
              <a:rPr lang="en-US" sz="2000" dirty="0" smtClean="0"/>
              <a:t>agent Werner von </a:t>
            </a:r>
            <a:r>
              <a:rPr lang="en-US" sz="2000" dirty="0" err="1" smtClean="0"/>
              <a:t>Janowski</a:t>
            </a:r>
            <a:r>
              <a:rPr lang="en-US" sz="2000" dirty="0" smtClean="0"/>
              <a:t> landed near New Carlisle, QC on 9 Nov 1942</a:t>
            </a:r>
          </a:p>
          <a:p>
            <a:pPr>
              <a:spcAft>
                <a:spcPts val="1000"/>
              </a:spcAft>
            </a:pPr>
            <a:r>
              <a:rPr lang="en-US" sz="2000" dirty="0" err="1" smtClean="0"/>
              <a:t>Janowski</a:t>
            </a:r>
            <a:r>
              <a:rPr lang="en-US" sz="2000" dirty="0" smtClean="0"/>
              <a:t> lived in Canada from </a:t>
            </a:r>
            <a:r>
              <a:rPr lang="en-US" sz="2000" dirty="0"/>
              <a:t>1930-1938 – returned to Germany – drafted for service in the Army – trained in espionage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Mission</a:t>
            </a:r>
            <a:r>
              <a:rPr lang="en-US" sz="2000" dirty="0"/>
              <a:t>: </a:t>
            </a:r>
            <a:r>
              <a:rPr lang="en-US" sz="2000" dirty="0" smtClean="0"/>
              <a:t>link up with Nazi sympathizers in Montreal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U-518 </a:t>
            </a:r>
            <a:r>
              <a:rPr lang="en-US" sz="2000" dirty="0"/>
              <a:t>Oblt. Friedrich-Wilhelm </a:t>
            </a:r>
            <a:r>
              <a:rPr lang="en-US" sz="2000" dirty="0" smtClean="0"/>
              <a:t>Wissmann was </a:t>
            </a:r>
            <a:r>
              <a:rPr lang="en-US" sz="2000" dirty="0"/>
              <a:t>tasked to deliver the </a:t>
            </a:r>
            <a:r>
              <a:rPr lang="en-US" sz="2000" dirty="0" smtClean="0"/>
              <a:t>agent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275" y="2804806"/>
            <a:ext cx="3514726" cy="40531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4806"/>
            <a:ext cx="5505784" cy="405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472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64790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Operation Bobbi/Watchdog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36813" y="768513"/>
            <a:ext cx="8870374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 smtClean="0"/>
              <a:t>U-518 operated for 45 days sinking two ships before landing Janowski</a:t>
            </a:r>
          </a:p>
          <a:p>
            <a:pPr>
              <a:spcAft>
                <a:spcPts val="1000"/>
              </a:spcAft>
            </a:pPr>
            <a:r>
              <a:rPr lang="en-US" sz="2000" dirty="0" smtClean="0"/>
              <a:t>Spotted </a:t>
            </a:r>
            <a:r>
              <a:rPr lang="en-US" sz="2000" dirty="0"/>
              <a:t>by the son of a hotel owner and arrested within 12 hours</a:t>
            </a:r>
          </a:p>
          <a:p>
            <a:pPr>
              <a:spcAft>
                <a:spcPts val="1000"/>
              </a:spcAft>
            </a:pPr>
            <a:r>
              <a:rPr lang="en-US" sz="2000" dirty="0"/>
              <a:t>RCMP and Military intelligence tried to turn Janowski into a double </a:t>
            </a:r>
            <a:r>
              <a:rPr lang="en-US" sz="2000" dirty="0" smtClean="0"/>
              <a:t>agent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6832"/>
            <a:ext cx="9144000" cy="467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74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123" y="0"/>
            <a:ext cx="7886700" cy="64790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German Meteorological Activities in </a:t>
            </a:r>
            <a:r>
              <a:rPr lang="en-US" sz="4000" b="1" dirty="0" smtClean="0"/>
              <a:t>WWII</a:t>
            </a:r>
            <a:endParaRPr lang="en-US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6493" y="1133148"/>
            <a:ext cx="3524905" cy="5021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spcAft>
                <a:spcPts val="1000"/>
              </a:spcAft>
            </a:pPr>
            <a:r>
              <a:rPr lang="en-US" sz="2000" dirty="0"/>
              <a:t>Weather </a:t>
            </a:r>
            <a:r>
              <a:rPr lang="en-US" sz="2000" dirty="0" smtClean="0"/>
              <a:t>has </a:t>
            </a:r>
            <a:r>
              <a:rPr lang="en-US" sz="2000" dirty="0"/>
              <a:t>always been important in military operations</a:t>
            </a:r>
          </a:p>
          <a:p>
            <a:pPr defTabSz="457200">
              <a:spcAft>
                <a:spcPts val="600"/>
              </a:spcAft>
            </a:pPr>
            <a:r>
              <a:rPr lang="en-US" sz="2000" dirty="0"/>
              <a:t>	Blitzkrieg France</a:t>
            </a:r>
          </a:p>
          <a:p>
            <a:pPr defTabSz="457200">
              <a:spcAft>
                <a:spcPts val="600"/>
              </a:spcAft>
            </a:pPr>
            <a:r>
              <a:rPr lang="en-US" sz="2000" dirty="0"/>
              <a:t>	Bismarck breakout</a:t>
            </a:r>
          </a:p>
          <a:p>
            <a:pPr defTabSz="457200">
              <a:spcAft>
                <a:spcPts val="600"/>
              </a:spcAft>
            </a:pPr>
            <a:r>
              <a:rPr lang="en-US" sz="2000" dirty="0"/>
              <a:t>	Battle of Britain</a:t>
            </a:r>
          </a:p>
          <a:p>
            <a:pPr defTabSz="457200">
              <a:spcAft>
                <a:spcPts val="1000"/>
              </a:spcAft>
            </a:pPr>
            <a:endParaRPr lang="en-US" sz="1200" dirty="0" smtClean="0"/>
          </a:p>
          <a:p>
            <a:pPr defTabSz="457200">
              <a:spcAft>
                <a:spcPts val="1000"/>
              </a:spcAft>
            </a:pPr>
            <a:r>
              <a:rPr lang="en-US" sz="2000" dirty="0" smtClean="0"/>
              <a:t>European </a:t>
            </a:r>
            <a:r>
              <a:rPr lang="en-US" sz="2000" dirty="0"/>
              <a:t>weather forms in the Arctic moving west to east</a:t>
            </a:r>
          </a:p>
          <a:p>
            <a:pPr defTabSz="457200">
              <a:spcAft>
                <a:spcPts val="1000"/>
              </a:spcAft>
            </a:pPr>
            <a:r>
              <a:rPr lang="en-US" sz="2000" dirty="0" smtClean="0"/>
              <a:t>At </a:t>
            </a:r>
            <a:r>
              <a:rPr lang="en-US" sz="2000" dirty="0"/>
              <a:t>first neutral Denmark and Norway transmitted weather reports in international code</a:t>
            </a:r>
          </a:p>
          <a:p>
            <a:pPr defTabSz="457200">
              <a:spcAft>
                <a:spcPts val="1000"/>
              </a:spcAft>
            </a:pPr>
            <a:r>
              <a:rPr lang="en-US" sz="2000" dirty="0"/>
              <a:t>Cooperation ceased after the invasion of Denmark and Norway in April 1940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399" y="2686050"/>
            <a:ext cx="5562601" cy="4171950"/>
          </a:xfrm>
          <a:prstGeom prst="rect">
            <a:avLst/>
          </a:prstGeom>
        </p:spPr>
      </p:pic>
      <p:pic>
        <p:nvPicPr>
          <p:cNvPr id="1028" name="Picture 4" descr="https://upload.wikimedia.org/wikipedia/commons/thumb/7/75/Bundesarchiv_Bild_146-1984-055-14%2C_Schlachtschiff_Bismarck%2C_nach_Seegefecht.jpg/220px-Bundesarchiv_Bild_146-1984-055-14%2C_Schlachtschiff_Bismarck%2C_nach_Seegefech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104" y="1132769"/>
            <a:ext cx="2494352" cy="155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upload.wikimedia.org/wikipedia/commons/thumb/8/82/Heinkel_He_111_during_the_Battle_of_Britain.jpg/220px-Heinkel_He_111_during_the_Battle_of_Brita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009" y="1143965"/>
            <a:ext cx="1823992" cy="154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786" y="1132768"/>
            <a:ext cx="1963374" cy="155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7641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2398"/>
            <a:ext cx="7886700" cy="64790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German Meteorological Activities in WWII </a:t>
            </a:r>
          </a:p>
        </p:txBody>
      </p:sp>
      <p:pic>
        <p:nvPicPr>
          <p:cNvPr id="3074" name="Picture 2" descr="https://upload.wikimedia.org/wikipedia/commons/3/3a/Lauenburg_from_HMS_Tart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585" y="877453"/>
            <a:ext cx="3530128" cy="264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 German Do-17 Weather Recon unit at Frankfurt Airport in 1940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263" y="3932627"/>
            <a:ext cx="3569328" cy="252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63597" y="6461011"/>
            <a:ext cx="3676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Weather Reconnaissance DO 17 1940 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51699" y="3533028"/>
            <a:ext cx="41009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HMS Tatar seized Lauenburg 28 June 1941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7902" y="1023011"/>
            <a:ext cx="5035247" cy="591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/>
              <a:t>Initially weather reporting </a:t>
            </a:r>
            <a:r>
              <a:rPr lang="en-US" sz="2000" dirty="0" smtClean="0"/>
              <a:t>by </a:t>
            </a:r>
            <a:r>
              <a:rPr lang="en-US" sz="2000" dirty="0"/>
              <a:t>weather trawlers – with disastrous consequences</a:t>
            </a:r>
          </a:p>
          <a:p>
            <a:pPr>
              <a:spcAft>
                <a:spcPts val="1000"/>
              </a:spcAft>
            </a:pPr>
            <a:r>
              <a:rPr lang="en-US" sz="2000" dirty="0"/>
              <a:t>Two U-boats </a:t>
            </a:r>
            <a:r>
              <a:rPr lang="en-US" sz="2000" dirty="0" smtClean="0"/>
              <a:t>continually </a:t>
            </a:r>
            <a:r>
              <a:rPr lang="en-US" sz="2000" dirty="0"/>
              <a:t>assigned from August 1940 to January 1941</a:t>
            </a:r>
          </a:p>
          <a:p>
            <a:pPr>
              <a:spcAft>
                <a:spcPts val="1000"/>
              </a:spcAft>
            </a:pPr>
            <a:endParaRPr lang="en-US" sz="1200" u="sng" dirty="0"/>
          </a:p>
          <a:p>
            <a:pPr>
              <a:spcAft>
                <a:spcPts val="1000"/>
              </a:spcAft>
            </a:pPr>
            <a:r>
              <a:rPr lang="en-US" sz="2000" u="sng" dirty="0"/>
              <a:t>The Plan:</a:t>
            </a:r>
            <a:r>
              <a:rPr lang="en-US" sz="2000" dirty="0"/>
              <a:t>  </a:t>
            </a:r>
          </a:p>
          <a:p>
            <a:pPr>
              <a:spcAft>
                <a:spcPts val="1000"/>
              </a:spcAft>
            </a:pPr>
            <a:r>
              <a:rPr lang="en-US" sz="2000" dirty="0"/>
              <a:t>Manned stations </a:t>
            </a:r>
            <a:r>
              <a:rPr lang="en-US" sz="2000" dirty="0" smtClean="0"/>
              <a:t>reported from </a:t>
            </a:r>
            <a:r>
              <a:rPr lang="en-US" sz="2000" dirty="0"/>
              <a:t>remote sites during winter months</a:t>
            </a:r>
          </a:p>
          <a:p>
            <a:pPr>
              <a:spcAft>
                <a:spcPts val="1000"/>
              </a:spcAft>
            </a:pPr>
            <a:r>
              <a:rPr lang="en-US" sz="2000" dirty="0"/>
              <a:t>Automatic weather stations on land and sea covered the summer months</a:t>
            </a:r>
          </a:p>
          <a:p>
            <a:pPr>
              <a:spcAft>
                <a:spcPts val="1000"/>
              </a:spcAft>
            </a:pPr>
            <a:r>
              <a:rPr lang="en-US" sz="2000" dirty="0"/>
              <a:t>U-boats ferried personnel to and from manned weather stations, </a:t>
            </a:r>
            <a:r>
              <a:rPr lang="en-US" sz="2000" dirty="0" smtClean="0"/>
              <a:t>and </a:t>
            </a:r>
            <a:r>
              <a:rPr lang="en-US" sz="2000" dirty="0"/>
              <a:t>deployed automatic weather stations</a:t>
            </a:r>
          </a:p>
          <a:p>
            <a:pPr>
              <a:spcAft>
                <a:spcPts val="1000"/>
              </a:spcAft>
            </a:pPr>
            <a:r>
              <a:rPr lang="en-US" sz="2000" dirty="0"/>
              <a:t>German Air Force performed weather reconnaissance with aircraft </a:t>
            </a:r>
            <a:r>
              <a:rPr lang="en-US" sz="2000" dirty="0" smtClean="0"/>
              <a:t>and manned </a:t>
            </a:r>
            <a:r>
              <a:rPr lang="en-US" sz="2000" dirty="0"/>
              <a:t>and automatic stations</a:t>
            </a:r>
          </a:p>
        </p:txBody>
      </p:sp>
    </p:spTree>
    <p:extLst>
      <p:ext uri="{BB962C8B-B14F-4D97-AF65-F5344CB8AC3E}">
        <p14:creationId xmlns:p14="http://schemas.microsoft.com/office/powerpoint/2010/main" val="4167728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-2848"/>
            <a:ext cx="7886700" cy="63103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Weather Radio Sea WFS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62" y="275208"/>
            <a:ext cx="1976519" cy="63892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134" y="3845007"/>
            <a:ext cx="4429915" cy="30129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49729" y="906239"/>
            <a:ext cx="6960173" cy="2657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2000" dirty="0" smtClean="0"/>
              <a:t>7 </a:t>
            </a:r>
            <a:r>
              <a:rPr lang="en-US" sz="2000" dirty="0"/>
              <a:t>meter long  x 52 </a:t>
            </a:r>
            <a:r>
              <a:rPr lang="en-US" sz="2000" dirty="0" smtClean="0"/>
              <a:t>cm </a:t>
            </a:r>
            <a:r>
              <a:rPr lang="en-US" sz="2000" dirty="0"/>
              <a:t>diameter steel cylinder – 12 meter antenna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Weight 1500 kg		Anchor up to depth 300 meters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Air pressure (aneroid barometer) and temperature (helix bimetallic)</a:t>
            </a:r>
          </a:p>
          <a:p>
            <a:pPr>
              <a:spcAft>
                <a:spcPts val="800"/>
              </a:spcAft>
            </a:pPr>
            <a:r>
              <a:rPr lang="en-US" sz="2000" dirty="0" smtClean="0"/>
              <a:t>Sampled 4 times/day - Encrypted </a:t>
            </a:r>
            <a:r>
              <a:rPr lang="en-US" sz="2000" dirty="0"/>
              <a:t>into Morse – transmitted 10 times on HF in 60-80 seconds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Designed for endurance of 10 weeks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80236" y="5033205"/>
            <a:ext cx="18992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WFS 106 being loaded aboard U-703 in Trondheim 18 July 1943</a:t>
            </a:r>
          </a:p>
        </p:txBody>
      </p:sp>
    </p:spTree>
    <p:extLst>
      <p:ext uri="{BB962C8B-B14F-4D97-AF65-F5344CB8AC3E}">
        <p14:creationId xmlns:p14="http://schemas.microsoft.com/office/powerpoint/2010/main" val="42029309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26132" y="0"/>
            <a:ext cx="7886700" cy="63103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Weather Radio Sea WFS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26942" y="774070"/>
            <a:ext cx="341745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228600">
              <a:buAutoNum type="arabicPlain"/>
            </a:pPr>
            <a:r>
              <a:rPr lang="en-US" dirty="0"/>
              <a:t>WFS 2		29.09.40	U-103*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 33		07.01.42	U-156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 22		08.01.42	U-156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 B		28.04.42	U-159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 A		29.04.42	U-159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			24.08.42	U-516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			30.08.42	U-516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			31.10.42	U-519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 104	08.11.42	U-519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 112	29.04.43	U-531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			26.06.43	U-194**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 106	23.07.43	U-703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 107	27.07.43	U-703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 133	10.09.44	U-703**</a:t>
            </a:r>
          </a:p>
          <a:p>
            <a:pPr marL="342900" indent="-342900" defTabSz="228600">
              <a:buAutoNum type="arabicPlain"/>
            </a:pPr>
            <a:r>
              <a:rPr lang="en-US" dirty="0"/>
              <a:t>WFS			18.11.44	U-1165</a:t>
            </a:r>
          </a:p>
          <a:p>
            <a:pPr defTabSz="228600"/>
            <a:r>
              <a:rPr lang="en-US" dirty="0"/>
              <a:t>* Operational testing</a:t>
            </a:r>
          </a:p>
          <a:p>
            <a:pPr defTabSz="228600"/>
            <a:r>
              <a:rPr lang="en-US" dirty="0"/>
              <a:t>** U-boat lost before deployment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718423"/>
            <a:ext cx="90036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Buoys stored in over deck torpedo canisters – anchors in the over deck</a:t>
            </a:r>
          </a:p>
          <a:p>
            <a:r>
              <a:rPr lang="en-US" sz="2000" dirty="0" smtClean="0"/>
              <a:t>Torpedo </a:t>
            </a:r>
            <a:r>
              <a:rPr lang="en-US" sz="2000" dirty="0"/>
              <a:t>crane used to move heavy components – Limit: Wind 2, Swell 2, Sea State 2</a:t>
            </a:r>
          </a:p>
          <a:p>
            <a:r>
              <a:rPr lang="en-US" sz="2000" dirty="0"/>
              <a:t>Assembly and deployment took about 1.5 hours during which the boat could not dive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38" y="853127"/>
            <a:ext cx="4986890" cy="465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73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27050" y="0"/>
            <a:ext cx="7886700" cy="63103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Weather Radio Land WFL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84" y="886691"/>
            <a:ext cx="4135662" cy="58697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31855" y="1117604"/>
            <a:ext cx="4812145" cy="491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2000" dirty="0" smtClean="0"/>
              <a:t>1 </a:t>
            </a:r>
            <a:r>
              <a:rPr lang="en-US" sz="2000" dirty="0"/>
              <a:t>meter high steel pots 52 cm in diameter 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Weighed no more than 100 kg each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Pot M – wind measurement sensors </a:t>
            </a:r>
            <a:endParaRPr lang="en-US" sz="2000" dirty="0" smtClean="0"/>
          </a:p>
          <a:p>
            <a:pPr>
              <a:spcAft>
                <a:spcPts val="800"/>
              </a:spcAft>
            </a:pPr>
            <a:r>
              <a:rPr lang="en-US" sz="2000" dirty="0" smtClean="0"/>
              <a:t>Pot </a:t>
            </a:r>
            <a:r>
              <a:rPr lang="en-US" sz="2000" dirty="0"/>
              <a:t>M – 10 meter antenna with temperature and air pressure sensors 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Pot F –  Lo150FK41a 150 Watt transmitter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Pot B –  Sealed </a:t>
            </a:r>
            <a:r>
              <a:rPr lang="en-US" sz="2000" dirty="0" smtClean="0"/>
              <a:t>lead-acid </a:t>
            </a:r>
            <a:r>
              <a:rPr lang="en-US" sz="2000" dirty="0"/>
              <a:t>batteries number depended on desired endurance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Air pressure, temperature, </a:t>
            </a:r>
            <a:r>
              <a:rPr lang="en-US" sz="2000" u="sng" dirty="0"/>
              <a:t>wind strength and direction</a:t>
            </a:r>
            <a:r>
              <a:rPr lang="en-US" sz="2000" dirty="0"/>
              <a:t> were sampled 4 times/day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Encrypted in Morse code transmitted 10 times in up to 120 seconds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Designed for an endurance of </a:t>
            </a:r>
            <a:r>
              <a:rPr lang="en-US" sz="2000" dirty="0" smtClean="0"/>
              <a:t>10-24 </a:t>
            </a:r>
            <a:r>
              <a:rPr lang="en-US" sz="2000" dirty="0"/>
              <a:t>weeks </a:t>
            </a:r>
          </a:p>
        </p:txBody>
      </p:sp>
    </p:spTree>
    <p:extLst>
      <p:ext uri="{BB962C8B-B14F-4D97-AF65-F5344CB8AC3E}">
        <p14:creationId xmlns:p14="http://schemas.microsoft.com/office/powerpoint/2010/main" val="381126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-2848"/>
            <a:ext cx="7886700" cy="63103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Weather Radio Land WFL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35049" y="1015996"/>
            <a:ext cx="4608951" cy="5732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spcAft>
                <a:spcPts val="300"/>
              </a:spcAft>
            </a:pPr>
            <a:r>
              <a:rPr lang="en-US" dirty="0"/>
              <a:t>WFL					Station				Date			Boat</a:t>
            </a:r>
          </a:p>
          <a:p>
            <a:pPr defTabSz="228600">
              <a:spcAft>
                <a:spcPts val="300"/>
              </a:spcAft>
            </a:pPr>
            <a:r>
              <a:rPr lang="en-US" dirty="0"/>
              <a:t>21 “Gustav”		Spitzbergen 	29.09.42	U-377</a:t>
            </a:r>
          </a:p>
          <a:p>
            <a:pPr defTabSz="228600">
              <a:spcAft>
                <a:spcPts val="300"/>
              </a:spcAft>
            </a:pPr>
            <a:r>
              <a:rPr lang="en-US" dirty="0"/>
              <a:t>22 “Edwin”		Bäreninsel		01.12.42	U-657</a:t>
            </a:r>
          </a:p>
          <a:p>
            <a:pPr defTabSz="228600">
              <a:spcAft>
                <a:spcPts val="300"/>
              </a:spcAft>
            </a:pPr>
            <a:r>
              <a:rPr lang="en-US" dirty="0"/>
              <a:t>23 “Edwin II”	Bäreninsel		18.03.42	WBS 2</a:t>
            </a:r>
          </a:p>
          <a:p>
            <a:pPr defTabSz="228600">
              <a:spcAft>
                <a:spcPts val="300"/>
              </a:spcAft>
            </a:pPr>
            <a:r>
              <a:rPr lang="en-US" dirty="0"/>
              <a:t>24 “Robert”		Bäreninsel		09.07.43	U-629</a:t>
            </a:r>
          </a:p>
          <a:p>
            <a:pPr defTabSz="228600">
              <a:spcAft>
                <a:spcPts val="300"/>
              </a:spcAft>
            </a:pPr>
            <a:r>
              <a:rPr lang="en-US" dirty="0"/>
              <a:t>25 “Gerhard”	Nowaja Semlja	 22.08.43	U-703</a:t>
            </a:r>
          </a:p>
          <a:p>
            <a:pPr defTabSz="228600">
              <a:spcAft>
                <a:spcPts val="300"/>
              </a:spcAft>
            </a:pPr>
            <a:r>
              <a:rPr lang="en-US" dirty="0"/>
              <a:t>26 “Kurt”			Labrador			23.10.43	U-537</a:t>
            </a:r>
          </a:p>
          <a:p>
            <a:pPr defTabSz="228600">
              <a:spcAft>
                <a:spcPts val="300"/>
              </a:spcAft>
            </a:pPr>
            <a:r>
              <a:rPr lang="en-US" dirty="0"/>
              <a:t>27 “Dietrich”	Bäreninsel		07.09.43	U-355</a:t>
            </a:r>
          </a:p>
          <a:p>
            <a:pPr marL="342900" indent="-342900" defTabSz="228600">
              <a:spcAft>
                <a:spcPts val="300"/>
              </a:spcAft>
              <a:buAutoNum type="arabicPlain" startAt="28"/>
            </a:pPr>
            <a:r>
              <a:rPr lang="en-US" dirty="0"/>
              <a:t>--					--					--				--</a:t>
            </a:r>
          </a:p>
          <a:p>
            <a:pPr marL="342900" indent="-342900" defTabSz="228600">
              <a:spcAft>
                <a:spcPts val="300"/>
              </a:spcAft>
              <a:buAutoNum type="arabicPlain" startAt="28"/>
            </a:pPr>
            <a:r>
              <a:rPr lang="en-US" dirty="0"/>
              <a:t>“Christian”	Bäreninsel		06.12.43	U-713</a:t>
            </a:r>
          </a:p>
          <a:p>
            <a:pPr marL="342900" indent="-342900" defTabSz="228600">
              <a:spcAft>
                <a:spcPts val="300"/>
              </a:spcAft>
              <a:buAutoNum type="arabicPlain" startAt="28"/>
            </a:pPr>
            <a:r>
              <a:rPr lang="en-US" dirty="0"/>
              <a:t>“Herbert”	Labrador			 -- .09.44	U-867*</a:t>
            </a:r>
          </a:p>
          <a:p>
            <a:pPr marL="342900" indent="-342900" defTabSz="228600">
              <a:spcAft>
                <a:spcPts val="300"/>
              </a:spcAft>
              <a:buAutoNum type="arabicPlain" startAt="28"/>
            </a:pPr>
            <a:r>
              <a:rPr lang="en-US" dirty="0"/>
              <a:t>“Walter”	Jan Mayen		25.09.44	U-992</a:t>
            </a:r>
          </a:p>
          <a:p>
            <a:pPr marL="342900" indent="-342900" defTabSz="228600">
              <a:spcAft>
                <a:spcPts val="300"/>
              </a:spcAft>
              <a:buAutoNum type="arabicPlain" startAt="28"/>
            </a:pPr>
            <a:r>
              <a:rPr lang="en-US" dirty="0"/>
              <a:t>“Erich”		Nowaja Semlja	 15.10.44	U-387</a:t>
            </a:r>
          </a:p>
          <a:p>
            <a:pPr marL="342900" indent="-342900" defTabSz="228600">
              <a:spcAft>
                <a:spcPts val="300"/>
              </a:spcAft>
              <a:buAutoNum type="arabicPlain" startAt="28"/>
            </a:pPr>
            <a:r>
              <a:rPr lang="en-US" dirty="0"/>
              <a:t>“Edwin III”	Spitzbergen		30.06.44	U-737</a:t>
            </a:r>
          </a:p>
          <a:p>
            <a:pPr marL="342900" indent="-342900" defTabSz="228600">
              <a:spcAft>
                <a:spcPts val="300"/>
              </a:spcAft>
              <a:buAutoNum type="arabicPlain" startAt="28"/>
            </a:pPr>
            <a:r>
              <a:rPr lang="en-US" dirty="0"/>
              <a:t>“Hermann” Bäreninsel		17.06.44	U-737</a:t>
            </a:r>
          </a:p>
          <a:p>
            <a:pPr marL="342900" indent="-342900" defTabSz="228600">
              <a:spcAft>
                <a:spcPts val="300"/>
              </a:spcAft>
              <a:buAutoNum type="arabicPlain" startAt="28"/>
            </a:pPr>
            <a:r>
              <a:rPr lang="en-US" dirty="0"/>
              <a:t>“Landj</a:t>
            </a:r>
            <a:r>
              <a:rPr lang="en-US" dirty="0">
                <a:latin typeface="Calibri" panose="020F0502020204030204" pitchFamily="34" charset="0"/>
              </a:rPr>
              <a:t>äger” Åland Insel	22.11.44	U-1165</a:t>
            </a:r>
          </a:p>
          <a:p>
            <a:pPr marL="342900" indent="-342900" defTabSz="228600">
              <a:spcAft>
                <a:spcPts val="300"/>
              </a:spcAft>
              <a:buAutoNum type="arabicPlain" startAt="28"/>
            </a:pPr>
            <a:r>
              <a:rPr lang="en-US" dirty="0">
                <a:latin typeface="Calibri" panose="020F0502020204030204" pitchFamily="34" charset="0"/>
              </a:rPr>
              <a:t>“Wilhelm”	Magerøya		11.11.44	U-1163</a:t>
            </a:r>
          </a:p>
          <a:p>
            <a:pPr defTabSz="228600">
              <a:spcAft>
                <a:spcPts val="300"/>
              </a:spcAft>
            </a:pPr>
            <a:r>
              <a:rPr lang="en-US" dirty="0">
                <a:latin typeface="Calibri" panose="020F0502020204030204" pitchFamily="34" charset="0"/>
              </a:rPr>
              <a:t>* Boat lost before deployment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4136"/>
            <a:ext cx="4472903" cy="563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1539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0439" y="-2848"/>
            <a:ext cx="8253167" cy="63103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WFL 26 “</a:t>
            </a:r>
            <a:r>
              <a:rPr lang="en-US" sz="3600" b="1" dirty="0" smtClean="0"/>
              <a:t>Kurt”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11760" y="765337"/>
            <a:ext cx="6385622" cy="2041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spcAft>
                <a:spcPts val="800"/>
              </a:spcAft>
            </a:pPr>
            <a:r>
              <a:rPr lang="en-US" sz="2000" dirty="0" smtClean="0"/>
              <a:t>U-537  Kptlt.</a:t>
            </a:r>
            <a:r>
              <a:rPr lang="en-US" sz="2000" dirty="0"/>
              <a:t>	</a:t>
            </a:r>
            <a:r>
              <a:rPr lang="en-US" sz="2000" dirty="0" smtClean="0"/>
              <a:t>Peter </a:t>
            </a:r>
            <a:r>
              <a:rPr lang="en-US" sz="2000" dirty="0"/>
              <a:t>Schrewe </a:t>
            </a:r>
            <a:r>
              <a:rPr lang="en-US" sz="2000" dirty="0" smtClean="0"/>
              <a:t>was tasked to deploy Kurt</a:t>
            </a:r>
            <a:endParaRPr lang="en-US" sz="2000" dirty="0"/>
          </a:p>
          <a:p>
            <a:pPr defTabSz="457200">
              <a:spcAft>
                <a:spcPts val="800"/>
              </a:spcAft>
            </a:pPr>
            <a:r>
              <a:rPr lang="en-US" sz="2000" dirty="0"/>
              <a:t>Departed Bergen on its first war patrol 30 </a:t>
            </a:r>
            <a:r>
              <a:rPr lang="en-US" sz="2000" dirty="0" smtClean="0"/>
              <a:t>Sep </a:t>
            </a:r>
            <a:r>
              <a:rPr lang="en-US" sz="2000" dirty="0"/>
              <a:t>1943</a:t>
            </a:r>
          </a:p>
          <a:p>
            <a:pPr defTabSz="457200">
              <a:spcAft>
                <a:spcPts val="800"/>
              </a:spcAft>
            </a:pPr>
            <a:r>
              <a:rPr lang="en-US" sz="2000" dirty="0" smtClean="0"/>
              <a:t>Meteorologists</a:t>
            </a:r>
            <a:r>
              <a:rPr lang="en-US" sz="2000" dirty="0"/>
              <a:t>: Dr. Kurt Sommermeyer &amp; Walter Hildebrant</a:t>
            </a:r>
          </a:p>
          <a:p>
            <a:pPr defTabSz="457200">
              <a:spcAft>
                <a:spcPts val="800"/>
              </a:spcAft>
            </a:pPr>
            <a:r>
              <a:rPr lang="en-US" sz="2000" dirty="0"/>
              <a:t>Suffered damage from heavy seas during Atlantic crossing</a:t>
            </a:r>
          </a:p>
          <a:p>
            <a:pPr defTabSz="457200">
              <a:spcAft>
                <a:spcPts val="800"/>
              </a:spcAft>
            </a:pPr>
            <a:r>
              <a:rPr lang="en-US" sz="2000" dirty="0"/>
              <a:t>Arrived at dawn 22 </a:t>
            </a:r>
            <a:r>
              <a:rPr lang="en-US" sz="2000" dirty="0" smtClean="0"/>
              <a:t>Oct </a:t>
            </a:r>
            <a:r>
              <a:rPr lang="en-US" sz="2000" dirty="0"/>
              <a:t>off the Labrador coast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383" y="764073"/>
            <a:ext cx="2437042" cy="21396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98467"/>
            <a:ext cx="2992053" cy="37595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165" y="3098467"/>
            <a:ext cx="3058792" cy="37595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82" y="3087691"/>
            <a:ext cx="2447925" cy="375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747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-2848"/>
            <a:ext cx="7886700" cy="63103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WFL 26 “</a:t>
            </a:r>
            <a:r>
              <a:rPr lang="en-US" sz="3600" b="1" dirty="0" smtClean="0"/>
              <a:t>Kurt”</a:t>
            </a:r>
            <a:endParaRPr lang="en-US" sz="3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871632"/>
            <a:ext cx="4219148" cy="29863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58780"/>
            <a:ext cx="4219148" cy="275563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24350" y="858780"/>
            <a:ext cx="480248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2000" dirty="0"/>
              <a:t>U-537 anchored in Martin Bay at 12:00 local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Dr. Sommermeyer quickly identified the site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The meteorologists &amp; ten sailors worked to put the station ashore by rubber boat over the beach 50 meters up a hill and 400 meters inland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Armed lookouts posted while other crew members repaired storm damage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2788" y="3871632"/>
            <a:ext cx="4731212" cy="298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404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-2848"/>
            <a:ext cx="7886700" cy="63103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WFL 26 “</a:t>
            </a:r>
            <a:r>
              <a:rPr lang="en-US" sz="3600" b="1" dirty="0" smtClean="0"/>
              <a:t>Kurt”</a:t>
            </a:r>
            <a:endParaRPr lang="en-US" sz="36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050" y="3798826"/>
            <a:ext cx="4210475" cy="305917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3513" y="4843800"/>
            <a:ext cx="4631207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/>
              <a:t>The boat waited until the first transmission was heard </a:t>
            </a:r>
            <a:r>
              <a:rPr lang="en-US" sz="2000" dirty="0" smtClean="0"/>
              <a:t>then </a:t>
            </a:r>
            <a:r>
              <a:rPr lang="en-US" sz="2000" dirty="0"/>
              <a:t>put to sea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U-537 conducted an unsuccessful patrol off Newfoundland  </a:t>
            </a:r>
            <a:r>
              <a:rPr lang="en-US" sz="2000" dirty="0" smtClean="0"/>
              <a:t>arrived </a:t>
            </a:r>
            <a:r>
              <a:rPr lang="en-US" sz="2000" dirty="0"/>
              <a:t>in Lorient 8 </a:t>
            </a:r>
            <a:r>
              <a:rPr lang="en-US" sz="2000" dirty="0" smtClean="0"/>
              <a:t>Dec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013" y="787108"/>
            <a:ext cx="4194987" cy="290852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87108"/>
            <a:ext cx="2756388" cy="353930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33475" y="791082"/>
            <a:ext cx="2115538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Station was </a:t>
            </a:r>
            <a:r>
              <a:rPr lang="en-US" sz="2000" dirty="0"/>
              <a:t>completed about 12:00 local the next day</a:t>
            </a:r>
          </a:p>
          <a:p>
            <a:endParaRPr lang="en-US" sz="1000" dirty="0"/>
          </a:p>
          <a:p>
            <a:r>
              <a:rPr lang="en-US" sz="2000" dirty="0" smtClean="0"/>
              <a:t>Disguised by empty </a:t>
            </a:r>
            <a:r>
              <a:rPr lang="en-US" sz="2000" dirty="0"/>
              <a:t>US cigarette packs </a:t>
            </a:r>
            <a:r>
              <a:rPr lang="en-US" sz="2000" dirty="0" smtClean="0"/>
              <a:t>strewn </a:t>
            </a:r>
            <a:r>
              <a:rPr lang="en-US" sz="2000" dirty="0"/>
              <a:t>about and one canister </a:t>
            </a:r>
            <a:r>
              <a:rPr lang="en-US" sz="2000" dirty="0" smtClean="0"/>
              <a:t>marked </a:t>
            </a:r>
            <a:r>
              <a:rPr lang="en-US" sz="2000" dirty="0"/>
              <a:t>“Canadian Metor. Service”</a:t>
            </a:r>
          </a:p>
        </p:txBody>
      </p:sp>
    </p:spTree>
    <p:extLst>
      <p:ext uri="{BB962C8B-B14F-4D97-AF65-F5344CB8AC3E}">
        <p14:creationId xmlns:p14="http://schemas.microsoft.com/office/powerpoint/2010/main" val="5968715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-2848"/>
            <a:ext cx="7886700" cy="63103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WFL 26 “</a:t>
            </a:r>
            <a:r>
              <a:rPr lang="en-US" sz="3600" b="1" dirty="0" smtClean="0"/>
              <a:t>Kurt”</a:t>
            </a:r>
            <a:endParaRPr lang="en-US" sz="36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429" y="4314825"/>
            <a:ext cx="4859571" cy="25431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80502" y="864291"/>
            <a:ext cx="4535055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/>
              <a:t>Forgotten until 1977 Kurt was discovered by  geomorphologist Peter Johnson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Retired Siemens engineer Franz Selinger contacted Canadian National Defense Historian W.A.B. Douglas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Douglas went to the site in 1981 and recovered the </a:t>
            </a:r>
            <a:r>
              <a:rPr lang="en-US" sz="2000" dirty="0" smtClean="0"/>
              <a:t>station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Kurt </a:t>
            </a:r>
            <a:r>
              <a:rPr lang="en-US" sz="2000" dirty="0"/>
              <a:t>is now exhibited at the Canadian War Museum in </a:t>
            </a:r>
            <a:r>
              <a:rPr lang="en-US" sz="2000" dirty="0" smtClean="0"/>
              <a:t>Ottawa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64291"/>
            <a:ext cx="4300487" cy="599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1524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89000"/>
            <a:ext cx="7886700" cy="631031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The End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1013627"/>
            <a:ext cx="451485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/>
              <a:t>Learn more about U-boats </a:t>
            </a:r>
            <a:r>
              <a:rPr lang="en-US" sz="2000" dirty="0" smtClean="0"/>
              <a:t>at</a:t>
            </a:r>
            <a:r>
              <a:rPr lang="en-US" sz="2000" dirty="0"/>
              <a:t>: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hlinkClick r:id="rId2"/>
              </a:rPr>
              <a:t>http://uboatarchive.net</a:t>
            </a:r>
            <a:endParaRPr lang="en-US" sz="2000" dirty="0"/>
          </a:p>
          <a:p>
            <a:pPr>
              <a:spcAft>
                <a:spcPts val="600"/>
              </a:spcAft>
            </a:pPr>
            <a:endParaRPr lang="en-US" sz="2000" dirty="0"/>
          </a:p>
          <a:p>
            <a:pPr>
              <a:spcAft>
                <a:spcPts val="600"/>
              </a:spcAft>
            </a:pPr>
            <a:r>
              <a:rPr lang="en-US" sz="2000" dirty="0"/>
              <a:t>Download the presentation at: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hlinkClick r:id="rId3"/>
              </a:rPr>
              <a:t>http://uboatarchive.net/Presentations/Presentations.htm</a:t>
            </a:r>
            <a:r>
              <a:rPr lang="en-US" sz="2000" dirty="0"/>
              <a:t> </a:t>
            </a:r>
            <a:endParaRPr lang="en-US" sz="2000" dirty="0" smtClean="0"/>
          </a:p>
          <a:p>
            <a:pPr>
              <a:spcAft>
                <a:spcPts val="600"/>
              </a:spcAft>
            </a:pPr>
            <a:endParaRPr lang="en-US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See War Diaries (Kriegstagebuch -  KTB) for boats that operated </a:t>
            </a:r>
            <a:r>
              <a:rPr lang="en-US" sz="2000" dirty="0"/>
              <a:t>in Canadian waters:  </a:t>
            </a:r>
            <a:r>
              <a:rPr lang="en-US" sz="2000" dirty="0">
                <a:hlinkClick r:id="rId4"/>
              </a:rPr>
              <a:t>http://</a:t>
            </a:r>
            <a:r>
              <a:rPr lang="en-US" sz="2000" dirty="0" smtClean="0">
                <a:hlinkClick r:id="rId4"/>
              </a:rPr>
              <a:t>uboatarchive.net/CanadianWatersKTBs.htm</a:t>
            </a:r>
            <a:r>
              <a:rPr lang="en-US" sz="2000" dirty="0" smtClean="0"/>
              <a:t> </a:t>
            </a:r>
          </a:p>
          <a:p>
            <a:pPr>
              <a:spcAft>
                <a:spcPts val="600"/>
              </a:spcAft>
            </a:pPr>
            <a:endParaRPr lang="en-US" sz="2000" dirty="0"/>
          </a:p>
          <a:p>
            <a:pPr>
              <a:spcAft>
                <a:spcPts val="600"/>
              </a:spcAft>
            </a:pPr>
            <a:r>
              <a:rPr lang="en-US" sz="2000" dirty="0" smtClean="0"/>
              <a:t>Contact me at </a:t>
            </a:r>
            <a:r>
              <a:rPr lang="en-US" sz="2000" dirty="0" smtClean="0">
                <a:hlinkClick r:id="rId5"/>
              </a:rPr>
              <a:t>s3bpilot@telus.net</a:t>
            </a:r>
            <a:r>
              <a:rPr lang="en-US" sz="2000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29075"/>
            <a:ext cx="4416267" cy="2828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3627"/>
            <a:ext cx="4415756" cy="289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593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14491</TotalTime>
  <Words>1816</Words>
  <Application>Microsoft Office PowerPoint</Application>
  <PresentationFormat>On-screen Show (4:3)</PresentationFormat>
  <Paragraphs>287</Paragraphs>
  <Slides>28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Special U-boat Operations In Canadian Waters</vt:lpstr>
      <vt:lpstr>Battle of the Atlantic</vt:lpstr>
      <vt:lpstr>May is Battle of the Atlantic Month – ONS 5</vt:lpstr>
      <vt:lpstr>Why Special Operations?</vt:lpstr>
      <vt:lpstr>POW Pickups - Communications</vt:lpstr>
      <vt:lpstr>Operation Elster (Magpie)</vt:lpstr>
      <vt:lpstr>Operation Elster (Magpie)</vt:lpstr>
      <vt:lpstr>Operation Elster (Magpie)</vt:lpstr>
      <vt:lpstr>Operation Kiebitz (Lapwing)</vt:lpstr>
      <vt:lpstr>Operation Kiebitz (Lapwing)</vt:lpstr>
      <vt:lpstr>Operation Kiebitz (Lapwing)</vt:lpstr>
      <vt:lpstr>Operation Kiebitz (Lapwing)</vt:lpstr>
      <vt:lpstr>PowerPoint Presentation</vt:lpstr>
      <vt:lpstr>Operation Grete</vt:lpstr>
      <vt:lpstr>Operation Grete</vt:lpstr>
      <vt:lpstr>Operation Bobbi/Watchdog</vt:lpstr>
      <vt:lpstr>Operation Bobbi/Watchdog</vt:lpstr>
      <vt:lpstr>German Meteorological Activities in WWII</vt:lpstr>
      <vt:lpstr>German Meteorological Activities in WWII </vt:lpstr>
      <vt:lpstr>Weather Radio Sea WFS</vt:lpstr>
      <vt:lpstr>Weather Radio Sea WFS</vt:lpstr>
      <vt:lpstr>Weather Radio Land WFL</vt:lpstr>
      <vt:lpstr>Weather Radio Land WFL</vt:lpstr>
      <vt:lpstr>WFL 26 “Kurt”</vt:lpstr>
      <vt:lpstr>WFL 26 “Kurt”</vt:lpstr>
      <vt:lpstr>WFL 26 “Kurt”</vt:lpstr>
      <vt:lpstr>WFL 26 “Kurt”</vt:lpstr>
      <vt:lpstr>The End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U-boat Radio Room</dc:title>
  <dc:creator>Jerry</dc:creator>
  <cp:lastModifiedBy>Jerry Mason</cp:lastModifiedBy>
  <cp:revision>870</cp:revision>
  <dcterms:created xsi:type="dcterms:W3CDTF">2016-02-20T16:09:07Z</dcterms:created>
  <dcterms:modified xsi:type="dcterms:W3CDTF">2018-05-17T12:34:23Z</dcterms:modified>
</cp:coreProperties>
</file>